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85" r:id="rId4"/>
    <p:sldId id="286" r:id="rId5"/>
    <p:sldId id="288" r:id="rId6"/>
    <p:sldId id="287" r:id="rId7"/>
    <p:sldId id="283" r:id="rId8"/>
    <p:sldId id="290" r:id="rId9"/>
    <p:sldId id="284" r:id="rId10"/>
    <p:sldId id="291" r:id="rId11"/>
    <p:sldId id="289" r:id="rId12"/>
    <p:sldId id="29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3026-85D4-48E8-9219-18000F688023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D42E2-8102-4E72-B8DC-BA820988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1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8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1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993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5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1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9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6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3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9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C8B963-0F36-48FC-991E-AA63861DA924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28D1EF-21B1-4D0B-A764-32B3B9A0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9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wordclouds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evTuL-RcRp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places/web-service/overview" TargetMode="External"/><Relationship Id="rId2" Type="http://schemas.openxmlformats.org/officeDocument/2006/relationships/hyperlink" Target="https://developer.twitter.com/en/docs/twitter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elp.com/fus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opensci/rtwee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A1E6-0A9B-4FAD-9E42-B37B3CA5D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17" y="3979334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Week 5: APIs, Analyzing Twitter, and Topic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D1488-58DF-4A33-AC86-D6B690A68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917" y="5808133"/>
            <a:ext cx="9440034" cy="1049867"/>
          </a:xfrm>
        </p:spPr>
        <p:txBody>
          <a:bodyPr>
            <a:normAutofit/>
          </a:bodyPr>
          <a:lstStyle/>
          <a:p>
            <a:r>
              <a:rPr lang="en-US" sz="3200" dirty="0"/>
              <a:t>Geog4300: Shannon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F39CF-6932-46EA-A375-4F3F3B58A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41" y="107677"/>
            <a:ext cx="7310918" cy="39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4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6573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words are most common?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88FC6-D19E-42A8-A2F9-467CC93DCF16}"/>
              </a:ext>
            </a:extLst>
          </p:cNvPr>
          <p:cNvSpPr/>
          <p:nvPr/>
        </p:nvSpPr>
        <p:spPr>
          <a:xfrm>
            <a:off x="3696578" y="1007123"/>
            <a:ext cx="8211287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gischat_tweets_words_2021_09_15</a:t>
            </a:r>
          </a:p>
          <a:p>
            <a:r>
              <a:rPr lang="en-US" sz="2800" dirty="0"/>
              <a:t>Count the words using pivot tables</a:t>
            </a:r>
          </a:p>
          <a:p>
            <a:r>
              <a:rPr lang="en-US" sz="2800" dirty="0"/>
              <a:t>Which words are most common?</a:t>
            </a:r>
          </a:p>
          <a:p>
            <a:r>
              <a:rPr lang="en-US" sz="2800" dirty="0"/>
              <a:t>Which should we filter out?</a:t>
            </a:r>
          </a:p>
          <a:p>
            <a:endParaRPr lang="en-US" sz="2800" dirty="0"/>
          </a:p>
          <a:p>
            <a:r>
              <a:rPr lang="en-US" sz="2800" dirty="0"/>
              <a:t>Make a word cloud at </a:t>
            </a:r>
            <a:r>
              <a:rPr lang="en-US" sz="2800" dirty="0">
                <a:hlinkClick r:id="rId2"/>
              </a:rPr>
              <a:t>https://www.wordclouds.com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do these tell you?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A3A488-81A2-4E98-A4D5-CB2EAF6B7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9" y="1007123"/>
            <a:ext cx="2530739" cy="54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1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3325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Topic modeling</a:t>
            </a:r>
          </a:p>
        </p:txBody>
      </p:sp>
      <p:pic>
        <p:nvPicPr>
          <p:cNvPr id="15" name="Picture 2" descr="Words with the greatest difference in \(\beta\) between topic 2 and topic 1">
            <a:extLst>
              <a:ext uri="{FF2B5EF4-FFF2-40B4-BE49-F238E27FC236}">
                <a16:creationId xmlns:a16="http://schemas.microsoft.com/office/drawing/2014/main" id="{BC08AF07-9C07-45C3-9E86-997596AA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9" y="1014965"/>
            <a:ext cx="5520100" cy="39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3FC11C-63CD-4A5D-8296-61551F28D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301" y="2378845"/>
            <a:ext cx="5350156" cy="429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10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A758CD-FD7B-4578-A8B5-62F9F98DBC65}"/>
              </a:ext>
            </a:extLst>
          </p:cNvPr>
          <p:cNvSpPr/>
          <p:nvPr/>
        </p:nvSpPr>
        <p:spPr>
          <a:xfrm>
            <a:off x="3133810" y="6316007"/>
            <a:ext cx="527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https://www.youtube.com/watch?v=evTuL-RcRpc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E9442-BB26-47BA-A868-4C18F4504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8" y="172661"/>
            <a:ext cx="8916644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90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9723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This week: Analyzing raster data, Text mining,</a:t>
            </a:r>
          </a:p>
          <a:p>
            <a:r>
              <a:rPr lang="en-US" sz="3600" b="1" dirty="0"/>
              <a:t>Sentiment analysis</a:t>
            </a:r>
          </a:p>
        </p:txBody>
      </p:sp>
      <p:pic>
        <p:nvPicPr>
          <p:cNvPr id="8" name="Picture 2" descr="Highest tf-idf words in classic physics texts">
            <a:extLst>
              <a:ext uri="{FF2B5EF4-FFF2-40B4-BE49-F238E27FC236}">
                <a16:creationId xmlns:a16="http://schemas.microsoft.com/office/drawing/2014/main" id="{1EF94661-7FC5-4D93-8130-865DC012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3570"/>
            <a:ext cx="5630456" cy="492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7A5AB7-6312-4DB5-8B09-1158AEB6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3" y="2119065"/>
            <a:ext cx="5561901" cy="44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1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7940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APIs: One main source of textual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EEB29-6DF5-4B5C-932D-D19B5A7C3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32" y="1476636"/>
            <a:ext cx="8650136" cy="43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A0B577-A9BA-4D91-9A27-E489C6761EF1}"/>
              </a:ext>
            </a:extLst>
          </p:cNvPr>
          <p:cNvSpPr txBox="1"/>
          <p:nvPr/>
        </p:nvSpPr>
        <p:spPr>
          <a:xfrm>
            <a:off x="226503" y="167780"/>
            <a:ext cx="473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Easy example: SWAPI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8792D-DD4F-4FDD-B9E4-11623B7D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53" y="1275128"/>
            <a:ext cx="3840440" cy="1565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03FDD1-2E91-45E9-A33D-E75CC056F15E}"/>
              </a:ext>
            </a:extLst>
          </p:cNvPr>
          <p:cNvSpPr/>
          <p:nvPr/>
        </p:nvSpPr>
        <p:spPr>
          <a:xfrm>
            <a:off x="1077654" y="2956524"/>
            <a:ext cx="3521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https://swapi.dev/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1A397-CDB7-4FB3-AD1F-C28906E9C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58" y="3330428"/>
            <a:ext cx="6293142" cy="3146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F73D58-1209-4A82-8DA6-BE6D70932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858" y="167780"/>
            <a:ext cx="6298408" cy="30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5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A0B577-A9BA-4D91-9A27-E489C6761EF1}"/>
              </a:ext>
            </a:extLst>
          </p:cNvPr>
          <p:cNvSpPr txBox="1"/>
          <p:nvPr/>
        </p:nvSpPr>
        <p:spPr>
          <a:xfrm>
            <a:off x="226503" y="167780"/>
            <a:ext cx="5536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Another example: </a:t>
            </a:r>
            <a:r>
              <a:rPr lang="en-US" sz="3600" b="1" dirty="0" err="1"/>
              <a:t>Daymet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BE012-A461-44B7-92A1-9A8D1B60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6" y="1293016"/>
            <a:ext cx="8271546" cy="40811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B2B967-6304-4113-9A1D-E5FC63F7D619}"/>
              </a:ext>
            </a:extLst>
          </p:cNvPr>
          <p:cNvSpPr/>
          <p:nvPr/>
        </p:nvSpPr>
        <p:spPr>
          <a:xfrm>
            <a:off x="369116" y="5693430"/>
            <a:ext cx="11576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C7506D-31B5-41F9-876A-5833D4435BAA}"/>
              </a:ext>
            </a:extLst>
          </p:cNvPr>
          <p:cNvSpPr/>
          <p:nvPr/>
        </p:nvSpPr>
        <p:spPr>
          <a:xfrm>
            <a:off x="745279" y="715009"/>
            <a:ext cx="5195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https://daymet.ornl.gov/getdata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1C75F7D-AFB3-495C-89E6-501630A16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945" y="5831209"/>
            <a:ext cx="124148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https://daymet.ornl.gov/single-pixel/api/data?lat=33.95&amp;lon=-83.38&amp;vars=tmax,tmin&amp;start=2015-01-01&amp;end=2020-12-31 </a:t>
            </a:r>
          </a:p>
        </p:txBody>
      </p:sp>
    </p:spTree>
    <p:extLst>
      <p:ext uri="{BB962C8B-B14F-4D97-AF65-F5344CB8AC3E}">
        <p14:creationId xmlns:p14="http://schemas.microsoft.com/office/powerpoint/2010/main" val="255991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A0B577-A9BA-4D91-9A27-E489C6761EF1}"/>
              </a:ext>
            </a:extLst>
          </p:cNvPr>
          <p:cNvSpPr txBox="1"/>
          <p:nvPr/>
        </p:nvSpPr>
        <p:spPr>
          <a:xfrm>
            <a:off x="226503" y="167780"/>
            <a:ext cx="603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Let’s look at other examples: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3FDD1-2E91-45E9-A33D-E75CC056F15E}"/>
              </a:ext>
            </a:extLst>
          </p:cNvPr>
          <p:cNvSpPr/>
          <p:nvPr/>
        </p:nvSpPr>
        <p:spPr>
          <a:xfrm>
            <a:off x="624648" y="943166"/>
            <a:ext cx="1046559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Twitter: </a:t>
            </a:r>
            <a:r>
              <a:rPr lang="en-US" sz="3200" dirty="0">
                <a:hlinkClick r:id="rId2"/>
              </a:rPr>
              <a:t>https://developer.twitter.com/en/docs/twitter-api</a:t>
            </a:r>
            <a:r>
              <a:rPr lang="en-US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Google Places: </a:t>
            </a:r>
            <a:r>
              <a:rPr lang="en-US" sz="3200" dirty="0">
                <a:hlinkClick r:id="rId3"/>
              </a:rPr>
              <a:t>https://developers.google.com/maps/documentation/places/web-service/overview</a:t>
            </a:r>
            <a:r>
              <a:rPr lang="en-US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Yelp fusion: </a:t>
            </a:r>
            <a:r>
              <a:rPr lang="en-US" sz="3200" dirty="0">
                <a:hlinkClick r:id="rId4"/>
              </a:rPr>
              <a:t>https://www.yelp.com/fusion</a:t>
            </a:r>
            <a:r>
              <a:rPr lang="en-US" sz="3200" dirty="0"/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data are accessible through this API?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How do you get access to the API?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Is there a cost or any other restrictions?</a:t>
            </a:r>
          </a:p>
        </p:txBody>
      </p:sp>
    </p:spTree>
    <p:extLst>
      <p:ext uri="{BB962C8B-B14F-4D97-AF65-F5344CB8AC3E}">
        <p14:creationId xmlns:p14="http://schemas.microsoft.com/office/powerpoint/2010/main" val="366435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5488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Getting data from Twitter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F18F7E-6B87-4776-849F-EB88CF60DA92}"/>
              </a:ext>
            </a:extLst>
          </p:cNvPr>
          <p:cNvSpPr/>
          <p:nvPr/>
        </p:nvSpPr>
        <p:spPr>
          <a:xfrm>
            <a:off x="494951" y="1096753"/>
            <a:ext cx="58387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 R, the </a:t>
            </a:r>
            <a:r>
              <a:rPr lang="en-US" sz="2800" dirty="0" err="1"/>
              <a:t>rtweet</a:t>
            </a:r>
            <a:r>
              <a:rPr lang="en-US" sz="2800" dirty="0"/>
              <a:t> package is one easy solution.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https://github.com/ropensci/rtweet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See the </a:t>
            </a:r>
            <a:r>
              <a:rPr lang="en-US" sz="2800" dirty="0" err="1"/>
              <a:t>rtweet_demo</a:t>
            </a:r>
            <a:r>
              <a:rPr lang="en-US" sz="2800" dirty="0"/>
              <a:t> script in the scripts folder on our course Github repo.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500AD-E4A9-4B9D-A7E7-42B485039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144" y="1012970"/>
            <a:ext cx="4030009" cy="46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2AC8CF-13A3-4593-9053-122027377F90}"/>
              </a:ext>
            </a:extLst>
          </p:cNvPr>
          <p:cNvSpPr txBox="1"/>
          <p:nvPr/>
        </p:nvSpPr>
        <p:spPr>
          <a:xfrm>
            <a:off x="226503" y="167780"/>
            <a:ext cx="1035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questions could you answer with these data?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8CD72-97F4-4496-A27B-73E54601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8" y="1889204"/>
            <a:ext cx="11598645" cy="48010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FCE965-4356-4E2B-8BE4-5F7BDDEE820D}"/>
              </a:ext>
            </a:extLst>
          </p:cNvPr>
          <p:cNvSpPr/>
          <p:nvPr/>
        </p:nvSpPr>
        <p:spPr>
          <a:xfrm>
            <a:off x="536128" y="814111"/>
            <a:ext cx="84210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1,000 tweets with the </a:t>
            </a:r>
            <a:r>
              <a:rPr lang="en-US" sz="2800" dirty="0" err="1"/>
              <a:t>hashtage</a:t>
            </a:r>
            <a:r>
              <a:rPr lang="en-US" sz="2800" dirty="0"/>
              <a:t> #</a:t>
            </a:r>
            <a:r>
              <a:rPr lang="en-US" sz="2800" dirty="0" err="1"/>
              <a:t>gischat</a:t>
            </a:r>
            <a:r>
              <a:rPr lang="en-US" sz="2800" dirty="0"/>
              <a:t> from 9/15/21</a:t>
            </a:r>
          </a:p>
          <a:p>
            <a:r>
              <a:rPr lang="en-US" sz="2800" dirty="0"/>
              <a:t>gischat_tweets_2021_09_15 in our data folder </a:t>
            </a:r>
          </a:p>
        </p:txBody>
      </p:sp>
    </p:spTree>
    <p:extLst>
      <p:ext uri="{BB962C8B-B14F-4D97-AF65-F5344CB8AC3E}">
        <p14:creationId xmlns:p14="http://schemas.microsoft.com/office/powerpoint/2010/main" val="34030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ext mining">
            <a:extLst>
              <a:ext uri="{FF2B5EF4-FFF2-40B4-BE49-F238E27FC236}">
                <a16:creationId xmlns:a16="http://schemas.microsoft.com/office/drawing/2014/main" id="{57CEDECD-FAB9-4D99-AE72-45CA0DFB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0" y="1349455"/>
            <a:ext cx="11989139" cy="52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E59D50-2215-4B09-B0E3-5C31ADB33ECF}"/>
              </a:ext>
            </a:extLst>
          </p:cNvPr>
          <p:cNvSpPr/>
          <p:nvPr/>
        </p:nvSpPr>
        <p:spPr>
          <a:xfrm>
            <a:off x="275062" y="148797"/>
            <a:ext cx="34462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Text mining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59924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571</TotalTime>
  <Words>304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Calisto MT</vt:lpstr>
      <vt:lpstr>Trebuchet MS</vt:lpstr>
      <vt:lpstr>Wingdings 2</vt:lpstr>
      <vt:lpstr>Slate</vt:lpstr>
      <vt:lpstr>Week 5: APIs, Analyzing Twitter, and Topic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3: Descriptive statistics</dc:title>
  <dc:creator>Jerry Shannon</dc:creator>
  <cp:lastModifiedBy>Jerry Shannon</cp:lastModifiedBy>
  <cp:revision>26</cp:revision>
  <dcterms:created xsi:type="dcterms:W3CDTF">2021-09-02T15:10:57Z</dcterms:created>
  <dcterms:modified xsi:type="dcterms:W3CDTF">2021-09-16T15:33:00Z</dcterms:modified>
</cp:coreProperties>
</file>